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12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9" r:id="rId7"/>
    <p:sldId id="261" r:id="rId8"/>
    <p:sldId id="262" r:id="rId9"/>
    <p:sldId id="263" r:id="rId10"/>
    <p:sldId id="274" r:id="rId11"/>
    <p:sldId id="276" r:id="rId12"/>
    <p:sldId id="271" r:id="rId13"/>
    <p:sldId id="273" r:id="rId14"/>
    <p:sldId id="277" r:id="rId15"/>
    <p:sldId id="264" r:id="rId16"/>
    <p:sldId id="265" r:id="rId17"/>
    <p:sldId id="267" r:id="rId18"/>
    <p:sldId id="268" r:id="rId19"/>
    <p:sldId id="266" r:id="rId20"/>
    <p:sldId id="269" r:id="rId21"/>
    <p:sldId id="270" r:id="rId22"/>
    <p:sldId id="275" r:id="rId23"/>
    <p:sldId id="260" r:id="rId24"/>
  </p:sldIdLst>
  <p:sldSz cx="12192000" cy="6858000"/>
  <p:notesSz cx="6797675" cy="9926638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3ADDC12-047D-4B38-A6A1-CD0B50595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9074476-97EC-4631-83F3-D45AC21C58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E07B-29F2-40EE-B8B5-987368FE69BF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2023/6/13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2237E52-B4F5-476F-A4A6-62B7114ACE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85BBC7-3000-4603-8D44-F1450C048D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0A71E-C93B-4639-B506-FA460F868B0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004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D278D20B-7B06-4CBF-B89B-399B376CD504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9CD1188-8746-49CB-8666-FD0701D47911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3979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91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51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26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51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37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85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525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D1188-8746-49CB-8666-FD0701D47911}" type="slidenum">
              <a:rPr lang="en-US" altLang="zh-TW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63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72679C6-40C3-44EF-B11E-4A499D688D7A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9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E6654D-52C8-4223-B67F-9E1C69499156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1448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780AF1-E4AE-4AB9-9A91-939255A58A91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2665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0CB-45D4-496D-851B-9F5EA0086F90}" type="datetime1">
              <a:rPr lang="zh-TW" altLang="en-US" smtClean="0"/>
              <a:t>2023/6/13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
             </a:t>
            </a: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161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33FD78-9C32-4744-93FF-05452CCC30DD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0CB-45D4-496D-851B-9F5EA0086F90}" type="datetime1">
              <a:rPr lang="zh-TW" altLang="en-US" smtClean="0"/>
              <a:t>2023/6/13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
             </a:t>
            </a:r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896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0CB-45D4-496D-851B-9F5EA0086F90}" type="datetime1">
              <a:rPr lang="zh-TW" altLang="en-US" smtClean="0"/>
              <a:t>2023/6/13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smtClean="0"/>
              <a:t>
             </a:t>
            </a:r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065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3245A3-1D67-4E71-8F05-F217B2E459E7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5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EEDFD7-60F3-4DCC-832A-29864D769E48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545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178EF8-EFCE-4F92-8ABD-8902727E2A00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38249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45788F-6F52-4887-BF1A-FED1FB85A34B}" type="datetime1">
              <a:rPr lang="zh-TW" altLang="en-US" noProof="0" smtClean="0"/>
              <a:t>2023/6/13</a:t>
            </a:fld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
             </a:t>
            </a:r>
            <a:endParaRPr lang="zh-TW" alt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74562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73EB0CB-45D4-496D-851B-9F5EA0086F90}" type="datetime1">
              <a:rPr lang="zh-TW" altLang="en-US" smtClean="0"/>
              <a:t>2023/6/13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zh-tw" smtClean="0"/>
              <a:t>
             </a:t>
            </a: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2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nch@mail.wzu.edu.t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603" y="226722"/>
            <a:ext cx="11738109" cy="638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" r="31474" b="7273"/>
          <a:stretch/>
        </p:blipFill>
        <p:spPr>
          <a:xfrm>
            <a:off x="228603" y="246601"/>
            <a:ext cx="3468757" cy="37642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7" y="246600"/>
            <a:ext cx="5021299" cy="3764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r="14123" b="10784"/>
          <a:stretch/>
        </p:blipFill>
        <p:spPr>
          <a:xfrm>
            <a:off x="8818880" y="246600"/>
            <a:ext cx="3147832" cy="37642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49657" y="408228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法國語文系</a:t>
            </a:r>
            <a:r>
              <a:rPr lang="en-US" altLang="zh-TW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5400" dirty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lang="en-US" altLang="zh-TW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ln w="0">
                  <a:noFill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實習前說明會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240633" y="1042840"/>
            <a:ext cx="685055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抵免原則</a:t>
            </a:r>
            <a:endParaRPr lang="zh-TW" altLang="en-US" sz="66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0633" y="2486109"/>
            <a:ext cx="68505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可抵免實習當學期所有課程</a:t>
            </a:r>
            <a:endParaRPr lang="en-US" altLang="zh-TW" sz="320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</a:t>
            </a:r>
            <a:r>
              <a:rPr lang="en-US" altLang="zh-TW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系訂必修</a:t>
            </a: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</a:p>
          <a:p>
            <a:pPr algn="ctr">
              <a:spcAft>
                <a:spcPts val="0"/>
              </a:spcAft>
            </a:pP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領域學分學程</a:t>
            </a:r>
            <a:r>
              <a:rPr lang="en-US" altLang="zh-TW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系訂選修</a:t>
            </a: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endParaRPr lang="en-US" altLang="zh-TW" sz="32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共英已過第９級的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zh-TW" sz="320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５學分</a:t>
            </a:r>
            <a:endParaRPr lang="en-US" altLang="zh-TW" sz="320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3600" b="1" u="sng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不及格重修或下修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之科目</a:t>
            </a:r>
            <a:endParaRPr lang="en-US" altLang="zh-TW" sz="320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21" y="336987"/>
            <a:ext cx="4042032" cy="62698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矩形 6"/>
          <p:cNvSpPr/>
          <p:nvPr/>
        </p:nvSpPr>
        <p:spPr>
          <a:xfrm>
            <a:off x="10379242" y="256776"/>
            <a:ext cx="994611" cy="368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6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546"/>
            <a:ext cx="11690684" cy="1443269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實習期間</a:t>
            </a:r>
            <a:r>
              <a:rPr lang="zh-TW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注意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及繳交作業</a:t>
            </a:r>
            <a:r>
              <a:rPr lang="zh-TW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事項</a:t>
            </a:r>
            <a:endParaRPr lang="zh-TW" altLang="en-US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91987"/>
              </p:ext>
            </p:extLst>
          </p:nvPr>
        </p:nvGraphicFramePr>
        <p:xfrm>
          <a:off x="260684" y="1614606"/>
          <a:ext cx="11690684" cy="342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681">
                  <a:extLst>
                    <a:ext uri="{9D8B030D-6E8A-4147-A177-3AD203B41FA5}">
                      <a16:colId xmlns:a16="http://schemas.microsoft.com/office/drawing/2014/main" val="3899960022"/>
                    </a:ext>
                  </a:extLst>
                </a:gridCol>
                <a:gridCol w="9201003">
                  <a:extLst>
                    <a:ext uri="{9D8B030D-6E8A-4147-A177-3AD203B41FA5}">
                      <a16:colId xmlns:a16="http://schemas.microsoft.com/office/drawing/2014/main" val="1844362016"/>
                    </a:ext>
                  </a:extLst>
                </a:gridCol>
              </a:tblGrid>
              <a:tr h="342934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實習期間</a:t>
                      </a: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與實習輔導老師保持聯絡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與實習單位如有任何問題，請務必告知實習輔導老師。</a:t>
                      </a:r>
                      <a:endParaRPr lang="en-US" altLang="zh-TW" sz="2500" b="1" kern="0" cap="none" spc="0" dirty="0" smtClean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實習輔導老師會依狀況安排進行</a:t>
                      </a:r>
                      <a:r>
                        <a:rPr lang="zh-TW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實習訪視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42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8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738939" y="749162"/>
            <a:ext cx="5303419" cy="262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若發生</a:t>
            </a:r>
            <a:r>
              <a:rPr lang="zh-TW" altLang="en-US" sz="3200" kern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以</a:t>
            </a:r>
            <a:r>
              <a:rPr lang="zh-TW" altLang="en-US" sz="32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下</a:t>
            </a:r>
            <a:r>
              <a:rPr lang="zh-TW" altLang="en-US" sz="3200" kern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狀況</a:t>
            </a:r>
            <a:endParaRPr lang="en-US" altLang="zh-TW" sz="3200" kern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kern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請務必告知實習輔導老師</a:t>
            </a:r>
            <a:endParaRPr lang="en-US" altLang="zh-TW" sz="3200" kern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文藻校園緊急通報專線</a:t>
            </a:r>
            <a:r>
              <a:rPr lang="zh-TW" altLang="en-US" sz="32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</a:t>
            </a:r>
            <a:endParaRPr lang="en-US" altLang="zh-TW" sz="32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449263" indent="0">
              <a:buNone/>
            </a:pPr>
            <a:r>
              <a:rPr lang="en-US" altLang="zh-TW" sz="32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07-3429958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6000" l="7111" r="92667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45" y="749162"/>
            <a:ext cx="2615367" cy="26153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7781" y="384929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要求購買產品或交材料費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要求先交工作保證金、訓練費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性騷擾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假義賣真斂財，登不實廣告	</a:t>
            </a:r>
          </a:p>
        </p:txBody>
      </p:sp>
      <p:sp>
        <p:nvSpPr>
          <p:cNvPr id="7" name="矩形 6"/>
          <p:cNvSpPr/>
          <p:nvPr/>
        </p:nvSpPr>
        <p:spPr>
          <a:xfrm>
            <a:off x="6583781" y="3849293"/>
            <a:ext cx="53194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未發薪水或薪資縮水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扣留證件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上下班途經太暗、人跡稀少地帶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487781" y="3609474"/>
            <a:ext cx="11255040" cy="160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7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138989" y="1572125"/>
            <a:ext cx="3689684" cy="3689684"/>
            <a:chOff x="1235241" y="1636294"/>
            <a:chExt cx="3689684" cy="3689684"/>
          </a:xfrm>
        </p:grpSpPr>
        <p:sp>
          <p:nvSpPr>
            <p:cNvPr id="5" name="橢圓 4"/>
            <p:cNvSpPr/>
            <p:nvPr/>
          </p:nvSpPr>
          <p:spPr>
            <a:xfrm>
              <a:off x="1235241" y="1636294"/>
              <a:ext cx="3689684" cy="36896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67" b="99556" l="3556" r="96889">
                          <a14:foregroundMark x1="33778" y1="40444" x2="33778" y2="40444"/>
                          <a14:foregroundMark x1="41333" y1="31556" x2="41333" y2="31556"/>
                          <a14:foregroundMark x1="20889" y1="54667" x2="20889" y2="54667"/>
                          <a14:foregroundMark x1="37333" y1="63111" x2="37333" y2="63111"/>
                          <a14:foregroundMark x1="68000" y1="61333" x2="68000" y2="61333"/>
                        </a14:backgroundRemoval>
                      </a14:imgEffect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0" t="27482" r="14435" b="28959"/>
            <a:stretch/>
          </p:blipFill>
          <p:spPr>
            <a:xfrm>
              <a:off x="1540041" y="2406315"/>
              <a:ext cx="3080084" cy="189296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133473" y="2117558"/>
            <a:ext cx="6721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請注意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</a:t>
            </a:r>
            <a:endParaRPr lang="en-US" altLang="zh-TW" sz="36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有發生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車禍</a:t>
            </a:r>
            <a:endParaRPr lang="en-US" altLang="zh-TW" sz="36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sz="36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並回報文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藻校園緊急通報專線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07-3429958</a:t>
            </a:r>
            <a:endParaRPr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6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42" y="462546"/>
            <a:ext cx="11690684" cy="1443269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60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</a:t>
            </a:r>
            <a:r>
              <a:rPr lang="zh-TW" altLang="en-US" sz="60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課程結束繳交</a:t>
            </a:r>
            <a:r>
              <a:rPr lang="zh-TW" altLang="en-US" sz="6000" kern="0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作業</a:t>
            </a:r>
            <a:r>
              <a:rPr lang="zh-TW" altLang="zh-TW" sz="6000" kern="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事項</a:t>
            </a:r>
            <a:endParaRPr lang="zh-TW" altLang="en-US" sz="60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5115425" y="2422357"/>
            <a:ext cx="2165685" cy="2165685"/>
            <a:chOff x="5051257" y="1973178"/>
            <a:chExt cx="2165685" cy="2165685"/>
          </a:xfrm>
        </p:grpSpPr>
        <p:sp>
          <p:nvSpPr>
            <p:cNvPr id="9" name="橢圓 8"/>
            <p:cNvSpPr/>
            <p:nvPr/>
          </p:nvSpPr>
          <p:spPr>
            <a:xfrm>
              <a:off x="5051257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7556" y1="21333" x2="47556" y2="21333"/>
                          <a14:foregroundMark x1="50222" y1="32000" x2="50222" y2="32000"/>
                          <a14:foregroundMark x1="52889" y1="42222" x2="52889" y2="42222"/>
                          <a14:foregroundMark x1="56444" y1="48889" x2="56444" y2="48889"/>
                          <a14:foregroundMark x1="55111" y1="53333" x2="54667" y2="5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026" y="2153947"/>
              <a:ext cx="1804146" cy="1804146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1251283" y="2422357"/>
            <a:ext cx="2165685" cy="2165685"/>
            <a:chOff x="1187115" y="1973178"/>
            <a:chExt cx="2165685" cy="2165685"/>
          </a:xfrm>
        </p:grpSpPr>
        <p:sp>
          <p:nvSpPr>
            <p:cNvPr id="7" name="橢圓 6"/>
            <p:cNvSpPr/>
            <p:nvPr/>
          </p:nvSpPr>
          <p:spPr>
            <a:xfrm>
              <a:off x="1187115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16" b="99561" l="0" r="100000">
                          <a14:foregroundMark x1="75113" y1="60965" x2="75113" y2="60965"/>
                          <a14:foregroundMark x1="23077" y1="6140" x2="23077" y2="6140"/>
                          <a14:foregroundMark x1="4525" y1="5263" x2="4525" y2="5263"/>
                          <a14:foregroundMark x1="4977" y1="31579" x2="4977" y2="31579"/>
                          <a14:foregroundMark x1="3167" y1="79386" x2="3167" y2="79386"/>
                          <a14:foregroundMark x1="7240" y1="91228" x2="7240" y2="91228"/>
                          <a14:foregroundMark x1="4977" y1="61404" x2="4977" y2="61404"/>
                          <a14:foregroundMark x1="40724" y1="95614" x2="40724" y2="95614"/>
                          <a14:backgroundMark x1="23077" y1="17982" x2="23077" y2="17982"/>
                          <a14:backgroundMark x1="55656" y1="21491" x2="55656" y2="21491"/>
                          <a14:backgroundMark x1="69231" y1="7018" x2="69231" y2="7018"/>
                          <a14:backgroundMark x1="82805" y1="50877" x2="82805" y2="50877"/>
                          <a14:backgroundMark x1="24887" y1="28947" x2="24887" y2="28947"/>
                          <a14:backgroundMark x1="19005" y1="48246" x2="19005" y2="48246"/>
                          <a14:backgroundMark x1="66063" y1="65351" x2="66063" y2="65351"/>
                          <a14:backgroundMark x1="42986" y1="56579" x2="42986" y2="56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60" y="2433243"/>
              <a:ext cx="1207313" cy="1245554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8927431" y="2422357"/>
            <a:ext cx="2165685" cy="2165685"/>
            <a:chOff x="8863263" y="1973178"/>
            <a:chExt cx="2165685" cy="2165685"/>
          </a:xfrm>
        </p:grpSpPr>
        <p:sp>
          <p:nvSpPr>
            <p:cNvPr id="10" name="橢圓 9"/>
            <p:cNvSpPr/>
            <p:nvPr/>
          </p:nvSpPr>
          <p:spPr>
            <a:xfrm>
              <a:off x="8863263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00" b="96000" l="5778" r="95111">
                          <a14:foregroundMark x1="43556" y1="31556" x2="43556" y2="31556"/>
                          <a14:foregroundMark x1="68000" y1="32889" x2="68000" y2="32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808" y="2353032"/>
              <a:ext cx="1431135" cy="143113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113278" y="486640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實習心得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77420" y="48664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時數證明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16569" y="4866404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考評表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08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74950" y="1286559"/>
            <a:ext cx="6721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endParaRPr lang="en-US" altLang="zh-TW" sz="36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「實習心得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600" kern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輔導老師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形式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紙本或電子檔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由老師決定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kern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指導老師確認後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kern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紙本至系上</a:t>
            </a:r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kern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同時上傳至「</a:t>
            </a:r>
            <a:r>
              <a:rPr lang="en-US" altLang="zh-TW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W-Portfolio</a:t>
            </a:r>
            <a:r>
              <a:rPr lang="zh-TW" altLang="en-US" sz="36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」之「實習經驗與心得」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113278" y="1286559"/>
            <a:ext cx="3593433" cy="3593433"/>
            <a:chOff x="1187115" y="1973178"/>
            <a:chExt cx="2165685" cy="2165685"/>
          </a:xfrm>
        </p:grpSpPr>
        <p:sp>
          <p:nvSpPr>
            <p:cNvPr id="10" name="橢圓 9"/>
            <p:cNvSpPr/>
            <p:nvPr/>
          </p:nvSpPr>
          <p:spPr>
            <a:xfrm>
              <a:off x="1187115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6" b="99561" l="0" r="100000">
                          <a14:foregroundMark x1="75113" y1="60965" x2="75113" y2="60965"/>
                          <a14:foregroundMark x1="23077" y1="6140" x2="23077" y2="6140"/>
                          <a14:foregroundMark x1="4525" y1="5263" x2="4525" y2="5263"/>
                          <a14:foregroundMark x1="4977" y1="31579" x2="4977" y2="31579"/>
                          <a14:foregroundMark x1="3167" y1="79386" x2="3167" y2="79386"/>
                          <a14:foregroundMark x1="7240" y1="91228" x2="7240" y2="91228"/>
                          <a14:foregroundMark x1="4977" y1="61404" x2="4977" y2="61404"/>
                          <a14:foregroundMark x1="40724" y1="95614" x2="40724" y2="95614"/>
                          <a14:backgroundMark x1="23077" y1="17982" x2="23077" y2="17982"/>
                          <a14:backgroundMark x1="55656" y1="21491" x2="55656" y2="21491"/>
                          <a14:backgroundMark x1="69231" y1="7018" x2="69231" y2="7018"/>
                          <a14:backgroundMark x1="82805" y1="50877" x2="82805" y2="50877"/>
                          <a14:backgroundMark x1="24887" y1="28947" x2="24887" y2="28947"/>
                          <a14:backgroundMark x1="19005" y1="48246" x2="19005" y2="48246"/>
                          <a14:backgroundMark x1="66063" y1="65351" x2="66063" y2="65351"/>
                          <a14:backgroundMark x1="42986" y1="56579" x2="42986" y2="56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60" y="2433243"/>
              <a:ext cx="1207313" cy="1245554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1733919" y="49412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實習心得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46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103144" y="1014878"/>
            <a:ext cx="2376238" cy="2376238"/>
            <a:chOff x="5051257" y="1973178"/>
            <a:chExt cx="2165685" cy="2165685"/>
          </a:xfrm>
        </p:grpSpPr>
        <p:sp>
          <p:nvSpPr>
            <p:cNvPr id="5" name="橢圓 4"/>
            <p:cNvSpPr/>
            <p:nvPr/>
          </p:nvSpPr>
          <p:spPr>
            <a:xfrm>
              <a:off x="5051257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7556" y1="21333" x2="47556" y2="21333"/>
                          <a14:foregroundMark x1="50222" y1="32000" x2="50222" y2="32000"/>
                          <a14:foregroundMark x1="52889" y1="42222" x2="52889" y2="42222"/>
                          <a14:foregroundMark x1="56444" y1="48889" x2="56444" y2="48889"/>
                          <a14:foregroundMark x1="55111" y1="53333" x2="54667" y2="5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026" y="2153947"/>
              <a:ext cx="1804146" cy="1804146"/>
            </a:xfrm>
            <a:prstGeom prst="rect">
              <a:avLst/>
            </a:prstGeom>
          </p:spPr>
        </p:pic>
      </p:grpSp>
      <p:grpSp>
        <p:nvGrpSpPr>
          <p:cNvPr id="7" name="群組 6"/>
          <p:cNvGrpSpPr/>
          <p:nvPr/>
        </p:nvGrpSpPr>
        <p:grpSpPr>
          <a:xfrm>
            <a:off x="6580421" y="981449"/>
            <a:ext cx="2379945" cy="2379945"/>
            <a:chOff x="8863263" y="1973178"/>
            <a:chExt cx="2165685" cy="2165685"/>
          </a:xfrm>
        </p:grpSpPr>
        <p:sp>
          <p:nvSpPr>
            <p:cNvPr id="8" name="橢圓 7"/>
            <p:cNvSpPr/>
            <p:nvPr/>
          </p:nvSpPr>
          <p:spPr>
            <a:xfrm>
              <a:off x="8863263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000" b="96000" l="5778" r="95111">
                          <a14:foregroundMark x1="43556" y1="31556" x2="43556" y2="31556"/>
                          <a14:foregroundMark x1="68000" y1="32889" x2="68000" y2="32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808" y="2353032"/>
              <a:ext cx="1431135" cy="143113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3378191" y="337743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時數證明</a:t>
            </a:r>
            <a:endParaRPr lang="zh-TW" altLang="en-US" sz="32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62508" y="336139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考評表</a:t>
            </a:r>
            <a:endParaRPr lang="zh-TW" altLang="en-US" sz="32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4588" y="4098594"/>
            <a:ext cx="117267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已填好個人資料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的「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實習考評表」及「實習證明」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給實習單位進行實習表現評核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請不要從合約書上拆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endParaRPr lang="en-US" altLang="zh-TW" sz="3600" b="1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至實習專區另外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endParaRPr lang="zh-TW" altLang="en-US" sz="36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28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5083341" y="1042733"/>
            <a:ext cx="2165685" cy="2165685"/>
            <a:chOff x="5051257" y="1973178"/>
            <a:chExt cx="2165685" cy="2165685"/>
          </a:xfrm>
        </p:grpSpPr>
        <p:sp>
          <p:nvSpPr>
            <p:cNvPr id="9" name="橢圓 8"/>
            <p:cNvSpPr/>
            <p:nvPr/>
          </p:nvSpPr>
          <p:spPr>
            <a:xfrm>
              <a:off x="5051257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7556" y1="21333" x2="47556" y2="21333"/>
                          <a14:foregroundMark x1="50222" y1="32000" x2="50222" y2="32000"/>
                          <a14:foregroundMark x1="52889" y1="42222" x2="52889" y2="42222"/>
                          <a14:foregroundMark x1="56444" y1="48889" x2="56444" y2="48889"/>
                          <a14:foregroundMark x1="55111" y1="53333" x2="54667" y2="5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026" y="2153947"/>
              <a:ext cx="1804146" cy="1804146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1219199" y="1042733"/>
            <a:ext cx="2165685" cy="2165685"/>
            <a:chOff x="1187115" y="1973178"/>
            <a:chExt cx="2165685" cy="2165685"/>
          </a:xfrm>
        </p:grpSpPr>
        <p:sp>
          <p:nvSpPr>
            <p:cNvPr id="7" name="橢圓 6"/>
            <p:cNvSpPr/>
            <p:nvPr/>
          </p:nvSpPr>
          <p:spPr>
            <a:xfrm>
              <a:off x="1187115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16" b="99561" l="0" r="100000">
                          <a14:foregroundMark x1="75113" y1="60965" x2="75113" y2="60965"/>
                          <a14:foregroundMark x1="23077" y1="6140" x2="23077" y2="6140"/>
                          <a14:foregroundMark x1="4525" y1="5263" x2="4525" y2="5263"/>
                          <a14:foregroundMark x1="4977" y1="31579" x2="4977" y2="31579"/>
                          <a14:foregroundMark x1="3167" y1="79386" x2="3167" y2="79386"/>
                          <a14:foregroundMark x1="7240" y1="91228" x2="7240" y2="91228"/>
                          <a14:foregroundMark x1="4977" y1="61404" x2="4977" y2="61404"/>
                          <a14:foregroundMark x1="40724" y1="95614" x2="40724" y2="95614"/>
                          <a14:backgroundMark x1="23077" y1="17982" x2="23077" y2="17982"/>
                          <a14:backgroundMark x1="55656" y1="21491" x2="55656" y2="21491"/>
                          <a14:backgroundMark x1="69231" y1="7018" x2="69231" y2="7018"/>
                          <a14:backgroundMark x1="82805" y1="50877" x2="82805" y2="50877"/>
                          <a14:backgroundMark x1="24887" y1="28947" x2="24887" y2="28947"/>
                          <a14:backgroundMark x1="19005" y1="48246" x2="19005" y2="48246"/>
                          <a14:backgroundMark x1="66063" y1="65351" x2="66063" y2="65351"/>
                          <a14:backgroundMark x1="42986" y1="56579" x2="42986" y2="565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60" y="2433243"/>
              <a:ext cx="1207313" cy="1245554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8895347" y="1042733"/>
            <a:ext cx="2165685" cy="2165685"/>
            <a:chOff x="8863263" y="1973178"/>
            <a:chExt cx="2165685" cy="2165685"/>
          </a:xfrm>
        </p:grpSpPr>
        <p:sp>
          <p:nvSpPr>
            <p:cNvPr id="10" name="橢圓 9"/>
            <p:cNvSpPr/>
            <p:nvPr/>
          </p:nvSpPr>
          <p:spPr>
            <a:xfrm>
              <a:off x="8863263" y="1973178"/>
              <a:ext cx="2165685" cy="2165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00" b="96000" l="5778" r="95111">
                          <a14:foregroundMark x1="43556" y1="31556" x2="43556" y2="31556"/>
                          <a14:foregroundMark x1="68000" y1="32889" x2="68000" y2="32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808" y="2353032"/>
              <a:ext cx="1431135" cy="1431135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081194" y="348678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實習心得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5336" y="34867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時數證明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84485" y="348678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考評表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673" y="4481124"/>
            <a:ext cx="116906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結束後</a:t>
            </a:r>
            <a:r>
              <a:rPr lang="en-US" altLang="zh-TW" sz="4400" b="1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</a:t>
            </a:r>
            <a:r>
              <a:rPr lang="zh-TW" altLang="en-US" sz="4400" b="1" dirty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週內</a:t>
            </a:r>
            <a:r>
              <a:rPr lang="zh-TW" altLang="en-US" sz="4400" b="1" dirty="0" smtClean="0">
                <a:solidFill>
                  <a:srgbClr val="FF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繳交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交法文系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部份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實習單位會將「實習考評表」及「實習證明」另行給系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或生涯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直接交給學生，請事先與實習單位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若生涯中心媒合的，也請提供系上一份影本留存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4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339" y1="96429" x2="89153" y2="97704"/>
                        <a14:foregroundMark x1="27797" y1="94898" x2="61356" y2="77806"/>
                        <a14:foregroundMark x1="74237" y1="88265" x2="80169" y2="94643"/>
                        <a14:foregroundMark x1="24068" y1="87755" x2="53051" y2="80102"/>
                        <a14:foregroundMark x1="73390" y1="51020" x2="73390" y2="51020"/>
                        <a14:foregroundMark x1="29153" y1="43112" x2="29153" y2="43112"/>
                        <a14:foregroundMark x1="32881" y1="45153" x2="32881" y2="45153"/>
                        <a14:foregroundMark x1="19831" y1="68878" x2="19831" y2="68878"/>
                        <a14:foregroundMark x1="30169" y1="66071" x2="31017" y2="76020"/>
                        <a14:foregroundMark x1="16949" y1="84184" x2="13220" y2="98469"/>
                        <a14:foregroundMark x1="4407" y1="99490" x2="13559" y2="91327"/>
                        <a14:foregroundMark x1="91695" y1="99235" x2="92034" y2="99745"/>
                        <a14:foregroundMark x1="35085" y1="68622" x2="36780" y2="80102"/>
                        <a14:foregroundMark x1="52373" y1="53316" x2="52373" y2="53316"/>
                        <a14:foregroundMark x1="49492" y1="54847" x2="49492" y2="54847"/>
                        <a14:foregroundMark x1="53898" y1="56122" x2="53898" y2="56122"/>
                        <a14:foregroundMark x1="24915" y1="45153" x2="24915" y2="45153"/>
                        <a14:foregroundMark x1="19661" y1="71173" x2="18475" y2="71684"/>
                        <a14:foregroundMark x1="33390" y1="44898" x2="29831" y2="46173"/>
                        <a14:backgroundMark x1="22203" y1="26276" x2="53051" y2="31378"/>
                        <a14:backgroundMark x1="88983" y1="65306" x2="85254" y2="63776"/>
                        <a14:backgroundMark x1="12373" y1="63776" x2="12373" y2="63776"/>
                        <a14:backgroundMark x1="18983" y1="61990" x2="847" y2="81122"/>
                        <a14:backgroundMark x1="21017" y1="59184" x2="41356" y2="45918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4" t="37018" r="5783"/>
          <a:stretch/>
        </p:blipFill>
        <p:spPr>
          <a:xfrm>
            <a:off x="6110976" y="3272590"/>
            <a:ext cx="5876283" cy="335161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737937" y="511136"/>
            <a:ext cx="4989672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kern="0" dirty="0">
                <a:ln w="0"/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海外實習</a:t>
            </a:r>
            <a:endParaRPr lang="zh-TW" altLang="en-US" sz="66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9388" y="1954405"/>
            <a:ext cx="8939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>
              <a:buNone/>
            </a:pP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機票購買證明</a:t>
            </a: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刷卡請附刷卡證明</a:t>
            </a: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9388" indent="0">
              <a:buNone/>
            </a:pP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登機證</a:t>
            </a: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機票</a:t>
            </a: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79388" indent="0">
              <a:buNone/>
            </a:pP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endParaRPr lang="en-US" altLang="zh-TW" sz="40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0">
              <a:buNone/>
            </a:pP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時數證明</a:t>
            </a:r>
            <a:endParaRPr lang="en-US" altLang="zh-TW" sz="40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0">
              <a:buNone/>
            </a:pPr>
            <a:r>
              <a:rPr lang="en-US" altLang="zh-TW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4000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實習考評</a:t>
            </a:r>
            <a:r>
              <a:rPr lang="zh-TW" altLang="en-US" sz="40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4000" kern="0" dirty="0" smtClean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0">
              <a:buNone/>
            </a:pPr>
            <a:r>
              <a:rPr lang="zh-TW" altLang="en-US" sz="4000" kern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*請寫上班級、學號、姓名</a:t>
            </a:r>
            <a:endParaRPr lang="en-US" altLang="zh-TW" sz="40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5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1883946" y="1014424"/>
            <a:ext cx="1901992" cy="1901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51158" y="1014424"/>
            <a:ext cx="6529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役男出國實習，敬請於實習前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週找軍訓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室教官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3946" y="319552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若屬低收入或中低收入戶學生，且實習期間達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183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含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以上者，請於實習結束返國後一週內找生輔組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報到。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795461" y="3195523"/>
            <a:ext cx="2836307" cy="2836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280142" y="1395030"/>
            <a:ext cx="1109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latin typeface="Broadway" panose="04040905080B02020502" pitchFamily="82" charset="0"/>
              </a:rPr>
              <a:t>！</a:t>
            </a:r>
          </a:p>
        </p:txBody>
      </p:sp>
      <p:sp>
        <p:nvSpPr>
          <p:cNvPr id="17" name="矩形 16"/>
          <p:cNvSpPr/>
          <p:nvPr/>
        </p:nvSpPr>
        <p:spPr>
          <a:xfrm>
            <a:off x="8235621" y="3505680"/>
            <a:ext cx="19559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3800" b="1" dirty="0">
                <a:solidFill>
                  <a:schemeClr val="bg1"/>
                </a:solidFill>
                <a:latin typeface="Broadway" panose="04040905080B02020502" pitchFamily="82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1600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1967"/>
            <a:ext cx="7536260" cy="1443269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實習重要訊息通知方式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860" y="272819"/>
            <a:ext cx="4162097" cy="6322462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1320140" y="2241755"/>
            <a:ext cx="5134521" cy="1827608"/>
            <a:chOff x="1320140" y="2241755"/>
            <a:chExt cx="5134521" cy="182760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140" y="2241755"/>
              <a:ext cx="1827608" cy="1827608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7053" y="2241755"/>
              <a:ext cx="1827608" cy="182760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344748" y="4455882"/>
            <a:ext cx="354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若有臨時重要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事項會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0933-426-031)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回撥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(07)342-6031#5605</a:t>
            </a:r>
          </a:p>
        </p:txBody>
      </p:sp>
      <p:sp>
        <p:nvSpPr>
          <p:cNvPr id="9" name="矩形 8"/>
          <p:cNvSpPr/>
          <p:nvPr/>
        </p:nvSpPr>
        <p:spPr>
          <a:xfrm>
            <a:off x="3886201" y="4455881"/>
            <a:ext cx="3541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若有實習問題想詢問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french@mail.wzu.edu.tw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955774" y="1987826"/>
            <a:ext cx="9939" cy="376693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>
                <a:solidFill>
                  <a:srgbClr val="FFFFFF"/>
                </a:solidFill>
              </a:rPr>
              <a:t>感謝您</a:t>
            </a:r>
          </a:p>
        </p:txBody>
      </p:sp>
      <p:sp>
        <p:nvSpPr>
          <p:cNvPr id="8" name="內容預留位置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en-US" altLang="zh-TW">
                <a:solidFill>
                  <a:srgbClr val="FFFFFF"/>
                </a:solidFill>
              </a:rPr>
              <a:t>someone@example.com</a:t>
            </a:r>
          </a:p>
          <a:p>
            <a:pPr rtl="0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6" b="99282" l="0" r="98872">
                        <a14:foregroundMark x1="41467" y1="44524" x2="41467" y2="44524"/>
                        <a14:foregroundMark x1="68970" y1="50628" x2="68970" y2="50628"/>
                      </a14:backgroundRemoval>
                    </a14:imgEffect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34" y="208547"/>
            <a:ext cx="7734132" cy="60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5" r="100000">
                        <a14:foregroundMark x1="8990" y1="19670" x2="15768" y2="54171"/>
                        <a14:foregroundMark x1="81051" y1="75489" x2="87414" y2="9464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71" y="307839"/>
            <a:ext cx="3275376" cy="439888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30" y="4149080"/>
            <a:ext cx="5859258" cy="1443269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40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國內實習保險</a:t>
            </a:r>
            <a:endParaRPr lang="zh-TW" altLang="en-US" sz="40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430" y="5168106"/>
            <a:ext cx="5859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意外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身故全殘險新臺幣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意外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醫療險新臺幣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39" y1="96429" x2="89153" y2="97704"/>
                        <a14:foregroundMark x1="27797" y1="94898" x2="61356" y2="77806"/>
                        <a14:foregroundMark x1="74237" y1="88265" x2="80169" y2="94643"/>
                        <a14:foregroundMark x1="24068" y1="87755" x2="53051" y2="80102"/>
                        <a14:foregroundMark x1="73390" y1="51020" x2="73390" y2="51020"/>
                        <a14:foregroundMark x1="29153" y1="43112" x2="29153" y2="43112"/>
                        <a14:foregroundMark x1="32881" y1="45153" x2="32881" y2="45153"/>
                        <a14:foregroundMark x1="19831" y1="68878" x2="19831" y2="68878"/>
                        <a14:foregroundMark x1="30169" y1="66071" x2="31017" y2="76020"/>
                        <a14:foregroundMark x1="16949" y1="84184" x2="13220" y2="98469"/>
                        <a14:foregroundMark x1="4407" y1="99490" x2="13559" y2="91327"/>
                        <a14:foregroundMark x1="91695" y1="99235" x2="92034" y2="99745"/>
                        <a14:foregroundMark x1="35085" y1="68622" x2="36780" y2="80102"/>
                        <a14:foregroundMark x1="52373" y1="53316" x2="52373" y2="53316"/>
                        <a14:foregroundMark x1="49492" y1="54847" x2="49492" y2="54847"/>
                        <a14:foregroundMark x1="53898" y1="56122" x2="53898" y2="56122"/>
                        <a14:foregroundMark x1="24915" y1="45153" x2="24915" y2="45153"/>
                        <a14:foregroundMark x1="19661" y1="71173" x2="18475" y2="71684"/>
                        <a14:foregroundMark x1="33390" y1="44898" x2="29831" y2="46173"/>
                        <a14:backgroundMark x1="22203" y1="26276" x2="53051" y2="31378"/>
                        <a14:backgroundMark x1="88983" y1="65306" x2="85254" y2="63776"/>
                        <a14:backgroundMark x1="12373" y1="63776" x2="12373" y2="63776"/>
                        <a14:backgroundMark x1="18983" y1="61990" x2="847" y2="81122"/>
                        <a14:backgroundMark x1="21017" y1="59184" x2="41356" y2="45918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4" t="37018" r="5783"/>
          <a:stretch/>
        </p:blipFill>
        <p:spPr>
          <a:xfrm>
            <a:off x="6110976" y="3272590"/>
            <a:ext cx="5876283" cy="3351610"/>
          </a:xfrm>
          <a:prstGeom prst="rect">
            <a:avLst/>
          </a:prstGeom>
        </p:spPr>
      </p:pic>
      <p:sp>
        <p:nvSpPr>
          <p:cNvPr id="14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6092688" y="86933"/>
            <a:ext cx="5859258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u="sng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海外</a:t>
            </a:r>
            <a:r>
              <a:rPr lang="zh-TW" altLang="en-US" sz="40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實習保險</a:t>
            </a:r>
            <a:endParaRPr lang="zh-TW" altLang="en-US" sz="40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2688" y="1073875"/>
            <a:ext cx="58592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承保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意外身故全殘險新臺幣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意外醫療險新臺幣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海外實習生可自行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斟酌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None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需要自費增加保險額度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235241" y="1636294"/>
            <a:ext cx="3689684" cy="3689684"/>
            <a:chOff x="1074820" y="1604210"/>
            <a:chExt cx="3689684" cy="3689684"/>
          </a:xfrm>
        </p:grpSpPr>
        <p:sp>
          <p:nvSpPr>
            <p:cNvPr id="4" name="橢圓 3"/>
            <p:cNvSpPr/>
            <p:nvPr/>
          </p:nvSpPr>
          <p:spPr>
            <a:xfrm>
              <a:off x="1074820" y="1604210"/>
              <a:ext cx="3689684" cy="36896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27232" y1="14286" x2="27232" y2="14286"/>
                          <a14:foregroundMark x1="27679" y1="18750" x2="27679" y2="18750"/>
                          <a14:foregroundMark x1="13393" y1="21875" x2="88839" y2="21429"/>
                          <a14:foregroundMark x1="43750" y1="42857" x2="41518" y2="54018"/>
                          <a14:foregroundMark x1="44196" y1="41964" x2="54911" y2="41071"/>
                          <a14:foregroundMark x1="55804" y1="46875" x2="56250" y2="50893"/>
                          <a14:foregroundMark x1="58929" y1="53125" x2="66964" y2="54018"/>
                          <a14:foregroundMark x1="68304" y1="59375" x2="68750" y2="66071"/>
                          <a14:foregroundMark x1="64732" y1="66964" x2="55804" y2="66071"/>
                          <a14:foregroundMark x1="57143" y1="68750" x2="55357" y2="78125"/>
                          <a14:foregroundMark x1="54911" y1="78125" x2="44643" y2="76339"/>
                          <a14:foregroundMark x1="43750" y1="78125" x2="42857" y2="66071"/>
                          <a14:foregroundMark x1="43304" y1="67411" x2="33482" y2="63393"/>
                          <a14:foregroundMark x1="32143" y1="63839" x2="31250" y2="55357"/>
                          <a14:foregroundMark x1="32143" y1="55804" x2="32143" y2="55804"/>
                          <a14:foregroundMark x1="30357" y1="6250" x2="41964" y2="3125"/>
                          <a14:foregroundMark x1="49554" y1="4464" x2="70089" y2="4911"/>
                          <a14:foregroundMark x1="90179" y1="23661" x2="94643" y2="22321"/>
                          <a14:foregroundMark x1="94643" y1="24554" x2="97321" y2="73661"/>
                          <a14:foregroundMark x1="13839" y1="22321" x2="893" y2="23661"/>
                          <a14:foregroundMark x1="4018" y1="25000" x2="4464" y2="95982"/>
                          <a14:foregroundMark x1="4464" y1="96875" x2="95536" y2="95089"/>
                          <a14:foregroundMark x1="95536" y1="95089" x2="96429" y2="72768"/>
                          <a14:backgroundMark x1="68750" y1="39732" x2="68750" y2="39732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393" y="2081463"/>
              <a:ext cx="2490537" cy="249053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085346" y="1636294"/>
            <a:ext cx="68339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學校負擔之海內外實習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為基本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不包含「醫療險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即為非因意外而衍生之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腸胃炎等疾病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將赴實習的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自行額外購買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保障自身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2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372837"/>
              </p:ext>
            </p:extLst>
          </p:nvPr>
        </p:nvGraphicFramePr>
        <p:xfrm>
          <a:off x="3051800" y="251356"/>
          <a:ext cx="8885804" cy="635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中文課程名稱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學分數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實習時數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暑期實習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列為一般選修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暑期實習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境外實習</a:t>
                      </a:r>
                      <a:r>
                        <a:rPr lang="en-US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境外實習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職場體驗實習</a:t>
                      </a:r>
                      <a:r>
                        <a:rPr lang="en-US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職場體驗實習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學期校外實習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rowSpan="4">
                  <a:txBody>
                    <a:bodyPr/>
                    <a:lstStyle/>
                    <a:p>
                      <a:pPr marL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</a:t>
                      </a:r>
                      <a:r>
                        <a:rPr lang="zh-TW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</a:t>
                      </a:r>
                      <a:r>
                        <a:rPr lang="zh-TW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實習單位實習</a:t>
                      </a:r>
                      <a:endParaRPr lang="en-US" altLang="zh-TW" sz="240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不得返校修課</a:t>
                      </a:r>
                      <a:endParaRPr lang="zh-TW" altLang="zh-TW" sz="24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16292" marR="11629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學期校外實習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學期境外實習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8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學期境外實習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sz="2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845" marR="73845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051799" y="4154905"/>
            <a:ext cx="8885805" cy="24544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87867" y="1227143"/>
            <a:ext cx="748923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</a:t>
            </a:r>
            <a:endParaRPr lang="en-US" altLang="zh-TW" sz="44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習</a:t>
            </a:r>
            <a:endParaRPr lang="en-US" altLang="zh-TW" sz="44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課</a:t>
            </a:r>
            <a:endParaRPr lang="en-US" altLang="zh-TW" sz="44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程</a:t>
            </a:r>
            <a:endParaRPr lang="en-US" altLang="zh-TW" sz="44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種</a:t>
            </a:r>
            <a:endParaRPr lang="en-US" altLang="zh-TW" sz="4400" dirty="0" smtClean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4400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類</a:t>
            </a:r>
            <a:endParaRPr lang="zh-TW" altLang="en-US" sz="4400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3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546"/>
            <a:ext cx="11690684" cy="1443269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實習期間</a:t>
            </a:r>
            <a:r>
              <a:rPr lang="zh-TW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注意</a:t>
            </a:r>
            <a:r>
              <a:rPr lang="zh-TW" altLang="en-US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及繳交作業</a:t>
            </a:r>
            <a:r>
              <a:rPr lang="zh-TW" altLang="zh-TW" dirty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+mn-cs"/>
              </a:rPr>
              <a:t>事項</a:t>
            </a:r>
            <a:endParaRPr lang="zh-TW" altLang="en-US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  <a:cs typeface="+mn-cs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96995"/>
              </p:ext>
            </p:extLst>
          </p:nvPr>
        </p:nvGraphicFramePr>
        <p:xfrm>
          <a:off x="260684" y="1614607"/>
          <a:ext cx="11690684" cy="485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045">
                  <a:extLst>
                    <a:ext uri="{9D8B030D-6E8A-4147-A177-3AD203B41FA5}">
                      <a16:colId xmlns:a16="http://schemas.microsoft.com/office/drawing/2014/main" val="3899960022"/>
                    </a:ext>
                  </a:extLst>
                </a:gridCol>
                <a:gridCol w="9473639">
                  <a:extLst>
                    <a:ext uri="{9D8B030D-6E8A-4147-A177-3AD203B41FA5}">
                      <a16:colId xmlns:a16="http://schemas.microsoft.com/office/drawing/2014/main" val="1844362016"/>
                    </a:ext>
                  </a:extLst>
                </a:gridCol>
              </a:tblGrid>
              <a:tr h="2232677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</a:t>
                      </a:r>
                      <a:endParaRPr lang="en-US" altLang="zh-TW" sz="2500" b="1" kern="0" cap="none" spc="0" dirty="0" smtClean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</a:t>
                      </a: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２週內</a:t>
                      </a: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指定時間前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</a:t>
                      </a:r>
                      <a:r>
                        <a:rPr lang="zh-TW" sz="3600" b="1" u="sng" kern="0" cap="none" spc="0" dirty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「學生實習計畫</a:t>
                      </a:r>
                      <a:r>
                        <a:rPr lang="zh-TW" sz="3600" b="1" u="sng" kern="0" cap="none" spc="0" dirty="0" smtClean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書」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給</a:t>
                      </a: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實習輔導老師，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形式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紙本或電子檔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r>
                        <a:rPr lang="zh-TW" sz="2500" b="1" kern="0" cap="none" spc="0" dirty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自行與實習輔導</a:t>
                      </a:r>
                      <a:r>
                        <a:rPr 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聯絡訂定，經由輔導老師確認後須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繳交至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系上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繳交檔案須含指導老師簽章</a:t>
                      </a: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649183"/>
                  </a:ext>
                </a:extLst>
              </a:tr>
              <a:tr h="2232677">
                <a:tc v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修讀「</a:t>
                      </a:r>
                      <a:r>
                        <a:rPr lang="zh-TW" altLang="en-US" sz="3600" b="1" kern="0" cap="none" spc="0" dirty="0" smtClean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學期校外</a:t>
                      </a:r>
                      <a:r>
                        <a:rPr lang="en-US" altLang="zh-TW" sz="3600" b="1" kern="0" cap="none" spc="0" dirty="0" smtClean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3600" b="1" kern="0" cap="none" spc="0" dirty="0" smtClean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境外實習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(15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學分</a:t>
                      </a:r>
                      <a:r>
                        <a:rPr lang="en-US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課程者，</a:t>
                      </a:r>
                      <a:r>
                        <a:rPr lang="zh-TW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請於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指定時間前</a:t>
                      </a:r>
                      <a:r>
                        <a:rPr lang="zh-TW" altLang="zh-TW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繳交</a:t>
                      </a:r>
                      <a:r>
                        <a:rPr lang="zh-TW" altLang="en-US" sz="3600" b="1" u="sng" kern="0" cap="none" spc="0" dirty="0" smtClean="0">
                          <a:ln w="0"/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實習學分抵免規劃單</a:t>
                      </a:r>
                      <a:r>
                        <a:rPr lang="zh-TW" altLang="en-US" sz="2500" b="1" kern="0" cap="none" spc="0" dirty="0" smtClean="0">
                          <a:ln w="0"/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至系上。</a:t>
                      </a:r>
                      <a:endParaRPr lang="zh-TW" sz="2500" b="1" kern="100" cap="none" spc="0" dirty="0">
                        <a:ln w="0"/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63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5068727" y="770125"/>
            <a:ext cx="685055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實習學分抵免規劃</a:t>
            </a:r>
            <a:r>
              <a:rPr lang="zh-TW" altLang="en-US" sz="54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單</a:t>
            </a:r>
            <a:endParaRPr lang="zh-TW" altLang="en-US" sz="54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68727" y="2213394"/>
            <a:ext cx="68505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有修讀「學期校外</a:t>
            </a:r>
            <a:r>
              <a:rPr lang="en-US" altLang="zh-TW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境外實習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課程者，</a:t>
            </a:r>
          </a:p>
          <a:p>
            <a:pPr algn="ctr">
              <a:spcAft>
                <a:spcPts val="0"/>
              </a:spcAft>
            </a:pPr>
            <a:r>
              <a:rPr lang="zh-TW" altLang="en-US" sz="32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於實習後前</a:t>
            </a: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週繳交至</a:t>
            </a:r>
            <a:r>
              <a:rPr lang="zh-TW" altLang="en-US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系上</a:t>
            </a:r>
            <a:endParaRPr lang="zh-TW" altLang="en-US" sz="3200" kern="1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en-US" altLang="zh-TW" sz="32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french@mail.wzu.edu.tw</a:t>
            </a:r>
            <a:endParaRPr lang="en-US" altLang="zh-TW" sz="3200" kern="1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endParaRPr lang="en-US" altLang="zh-TW" sz="2800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此為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規劃單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</a:t>
            </a:r>
            <a:endParaRPr lang="en-US" altLang="zh-TW" sz="2800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抵免時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請繳交正式抵免單</a:t>
            </a:r>
            <a:endParaRPr lang="en-US" altLang="zh-TW" sz="2800" kern="1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Aft>
                <a:spcPts val="0"/>
              </a:spcAft>
            </a:pPr>
            <a:r>
              <a:rPr lang="zh-TW" altLang="en-US" sz="28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此次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規劃之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800" kern="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抵免為原則</a:t>
            </a:r>
            <a:endParaRPr lang="en-US" altLang="zh-TW" sz="2800" kern="1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0" y="770125"/>
            <a:ext cx="3990387" cy="551516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矩形 2"/>
          <p:cNvSpPr/>
          <p:nvPr/>
        </p:nvSpPr>
        <p:spPr>
          <a:xfrm>
            <a:off x="3673642" y="657726"/>
            <a:ext cx="497305" cy="352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9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1"/>
          <a:stretch/>
        </p:blipFill>
        <p:spPr>
          <a:xfrm>
            <a:off x="454633" y="529391"/>
            <a:ext cx="5569219" cy="580724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5"/>
          <a:stretch/>
        </p:blipFill>
        <p:spPr>
          <a:xfrm>
            <a:off x="6205728" y="3400928"/>
            <a:ext cx="5569219" cy="293570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083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1090863" y="1042840"/>
            <a:ext cx="6000325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u="sng" dirty="0" smtClean="0">
                <a:solidFill>
                  <a:srgbClr val="00206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學年／學期實習</a:t>
            </a:r>
            <a:endParaRPr lang="zh-TW" altLang="en-US" sz="6600" b="1" u="sng" dirty="0">
              <a:solidFill>
                <a:srgbClr val="00206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632" y="2116724"/>
            <a:ext cx="726707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心得、考評表、實習證明</a:t>
            </a:r>
            <a: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br>
              <a:rPr lang="en-US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要填寫</a:t>
            </a:r>
            <a:r>
              <a:rPr lang="zh-TW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「學期校外實習抵免單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ct val="200000"/>
              </a:lnSpc>
            </a:pP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並於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結束的下一個</a:t>
            </a: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新學期</a:t>
            </a:r>
            <a:r>
              <a:rPr lang="zh-TW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</a:t>
            </a:r>
            <a:r>
              <a:rPr lang="zh-TW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１週</a:t>
            </a:r>
            <a:r>
              <a:rPr lang="zh-TW" altLang="zh-TW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ct val="200000"/>
              </a:lnSpc>
            </a:pP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至系上辦理學分免修</a:t>
            </a:r>
            <a:r>
              <a:rPr lang="zh-TW" altLang="zh-TW" sz="2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事宜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61" y="272818"/>
            <a:ext cx="4045843" cy="627577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10427369" y="272818"/>
            <a:ext cx="1090863" cy="256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85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71af3243-3dd4-4a8d-8c0d-dd76da1f02a5"/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0</TotalTime>
  <Words>864</Words>
  <Application>Microsoft Office PowerPoint</Application>
  <PresentationFormat>寬螢幕</PresentationFormat>
  <Paragraphs>168</Paragraphs>
  <Slides>20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華康中圓體(P)</vt:lpstr>
      <vt:lpstr>微軟正黑體</vt:lpstr>
      <vt:lpstr>新細明體</vt:lpstr>
      <vt:lpstr>Arial</vt:lpstr>
      <vt:lpstr>Broadway</vt:lpstr>
      <vt:lpstr>Corbel</vt:lpstr>
      <vt:lpstr>Times New Roman</vt:lpstr>
      <vt:lpstr>Wingdings</vt:lpstr>
      <vt:lpstr>基礎</vt:lpstr>
      <vt:lpstr>PowerPoint 簡報</vt:lpstr>
      <vt:lpstr>實習重要訊息通知方式</vt:lpstr>
      <vt:lpstr>國內實習保險</vt:lpstr>
      <vt:lpstr>PowerPoint 簡報</vt:lpstr>
      <vt:lpstr>PowerPoint 簡報</vt:lpstr>
      <vt:lpstr>實習期間注意及繳交作業事項</vt:lpstr>
      <vt:lpstr>PowerPoint 簡報</vt:lpstr>
      <vt:lpstr>PowerPoint 簡報</vt:lpstr>
      <vt:lpstr>PowerPoint 簡報</vt:lpstr>
      <vt:lpstr>PowerPoint 簡報</vt:lpstr>
      <vt:lpstr>實習期間注意及繳交作業事項</vt:lpstr>
      <vt:lpstr>PowerPoint 簡報</vt:lpstr>
      <vt:lpstr>PowerPoint 簡報</vt:lpstr>
      <vt:lpstr>實習課程結束繳交作業事項</vt:lpstr>
      <vt:lpstr>PowerPoint 簡報</vt:lpstr>
      <vt:lpstr>PowerPoint 簡報</vt:lpstr>
      <vt:lpstr>PowerPoint 簡報</vt:lpstr>
      <vt:lpstr>PowerPoint 簡報</vt:lpstr>
      <vt:lpstr>PowerPoint 簡報</vt:lpstr>
      <vt:lpstr>感謝您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2021-06-18T01:04:54Z</dcterms:created>
  <dcterms:modified xsi:type="dcterms:W3CDTF">2023-06-13T05:07:25Z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