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0" r:id="rId4"/>
    <p:sldId id="261" r:id="rId5"/>
    <p:sldId id="262" r:id="rId6"/>
    <p:sldId id="263" r:id="rId7"/>
    <p:sldId id="279" r:id="rId8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Wenzao" initials="W" lastIdx="0" clrIdx="0">
    <p:extLst>
      <p:ext uri="{19B8F6BF-5375-455C-9EA6-DF929625EA0E}">
        <p15:presenceInfo xmlns:p15="http://schemas.microsoft.com/office/powerpoint/2012/main" userId="8db6b19432b02eb8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E6281-74B0-43E3-A656-8B940EC00C1F}" type="datetimeFigureOut">
              <a:rPr lang="fr-FR" smtClean="0"/>
              <a:t>30/01/2024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2F9ED-3BE9-4104-A928-AF18A83374E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66472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E6281-74B0-43E3-A656-8B940EC00C1F}" type="datetimeFigureOut">
              <a:rPr lang="fr-FR" smtClean="0"/>
              <a:t>30/01/2024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2F9ED-3BE9-4104-A928-AF18A83374E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181395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E6281-74B0-43E3-A656-8B940EC00C1F}" type="datetimeFigureOut">
              <a:rPr lang="fr-FR" smtClean="0"/>
              <a:t>30/01/2024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2F9ED-3BE9-4104-A928-AF18A83374E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571567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E6281-74B0-43E3-A656-8B940EC00C1F}" type="datetimeFigureOut">
              <a:rPr lang="fr-FR" smtClean="0"/>
              <a:t>30/01/2024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2F9ED-3BE9-4104-A928-AF18A83374E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01798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E6281-74B0-43E3-A656-8B940EC00C1F}" type="datetimeFigureOut">
              <a:rPr lang="fr-FR" smtClean="0"/>
              <a:t>30/01/2024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2F9ED-3BE9-4104-A928-AF18A83374E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977864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E6281-74B0-43E3-A656-8B940EC00C1F}" type="datetimeFigureOut">
              <a:rPr lang="fr-FR" smtClean="0"/>
              <a:t>30/01/2024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2F9ED-3BE9-4104-A928-AF18A83374E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757374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E6281-74B0-43E3-A656-8B940EC00C1F}" type="datetimeFigureOut">
              <a:rPr lang="fr-FR" smtClean="0"/>
              <a:t>30/01/2024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2F9ED-3BE9-4104-A928-AF18A83374E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161289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E6281-74B0-43E3-A656-8B940EC00C1F}" type="datetimeFigureOut">
              <a:rPr lang="fr-FR" smtClean="0"/>
              <a:t>30/01/2024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2F9ED-3BE9-4104-A928-AF18A83374E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172985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E6281-74B0-43E3-A656-8B940EC00C1F}" type="datetimeFigureOut">
              <a:rPr lang="fr-FR" smtClean="0"/>
              <a:t>30/01/2024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2F9ED-3BE9-4104-A928-AF18A83374E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760877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E6281-74B0-43E3-A656-8B940EC00C1F}" type="datetimeFigureOut">
              <a:rPr lang="fr-FR" smtClean="0"/>
              <a:t>30/01/2024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2F9ED-3BE9-4104-A928-AF18A83374E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341950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E6281-74B0-43E3-A656-8B940EC00C1F}" type="datetimeFigureOut">
              <a:rPr lang="fr-FR" smtClean="0"/>
              <a:t>30/01/2024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2F9ED-3BE9-4104-A928-AF18A83374E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947990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9E6281-74B0-43E3-A656-8B940EC00C1F}" type="datetimeFigureOut">
              <a:rPr lang="fr-FR" smtClean="0"/>
              <a:t>30/01/2024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F2F9ED-3BE9-4104-A928-AF18A83374E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580122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TCF</a:t>
            </a:r>
            <a:br>
              <a:rPr lang="fr-FR" dirty="0" smtClean="0"/>
            </a:br>
            <a:r>
              <a:rPr lang="fr-FR" dirty="0"/>
              <a:t>F</a:t>
            </a:r>
            <a:r>
              <a:rPr lang="fr-FR" dirty="0" smtClean="0"/>
              <a:t>euille </a:t>
            </a:r>
            <a:r>
              <a:rPr lang="fr-FR" dirty="0" smtClean="0"/>
              <a:t>de </a:t>
            </a:r>
            <a:r>
              <a:rPr lang="fr-FR" dirty="0" smtClean="0"/>
              <a:t>réponses</a:t>
            </a:r>
            <a:br>
              <a:rPr lang="fr-FR" dirty="0" smtClean="0"/>
            </a:br>
            <a:r>
              <a:rPr lang="zh-TW" altLang="fr-FR" dirty="0" smtClean="0"/>
              <a:t>答案卡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4243061"/>
            <a:ext cx="9144000" cy="1655762"/>
          </a:xfrm>
        </p:spPr>
        <p:txBody>
          <a:bodyPr>
            <a:normAutofit/>
          </a:bodyPr>
          <a:lstStyle/>
          <a:p>
            <a:r>
              <a:rPr lang="zh-TW" altLang="fr-FR" dirty="0" smtClean="0"/>
              <a:t>如何使用</a:t>
            </a:r>
            <a:r>
              <a:rPr lang="fr-FR" altLang="zh-TW" dirty="0" smtClean="0"/>
              <a:t>TCF</a:t>
            </a:r>
            <a:r>
              <a:rPr lang="zh-TW" altLang="fr-FR" dirty="0" smtClean="0"/>
              <a:t>答案卡</a:t>
            </a:r>
            <a:endParaRPr lang="fr-FR" dirty="0"/>
          </a:p>
          <a:p>
            <a:r>
              <a:rPr lang="fr-FR" dirty="0" smtClean="0"/>
              <a:t>Université Wenzao – Département de </a:t>
            </a:r>
            <a:r>
              <a:rPr lang="fr-FR" dirty="0" smtClean="0"/>
              <a:t>Français</a:t>
            </a:r>
          </a:p>
          <a:p>
            <a:r>
              <a:rPr lang="zh-TW" altLang="fr-FR" dirty="0"/>
              <a:t>文藻外語</a:t>
            </a:r>
            <a:r>
              <a:rPr lang="zh-TW" altLang="fr-FR" dirty="0" smtClean="0"/>
              <a:t>大學</a:t>
            </a:r>
            <a:r>
              <a:rPr lang="zh-TW" altLang="fr-FR" dirty="0"/>
              <a:t> </a:t>
            </a:r>
            <a:r>
              <a:rPr lang="fr-FR" altLang="zh-TW" dirty="0" smtClean="0"/>
              <a:t>–</a:t>
            </a:r>
            <a:r>
              <a:rPr lang="zh-TW" altLang="fr-FR" dirty="0" smtClean="0"/>
              <a:t> 法文系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860093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1"/>
          <p:cNvSpPr>
            <a:spLocks noGrp="1"/>
          </p:cNvSpPr>
          <p:nvPr>
            <p:ph type="title"/>
          </p:nvPr>
        </p:nvSpPr>
        <p:spPr>
          <a:xfrm>
            <a:off x="847627" y="108608"/>
            <a:ext cx="10515600" cy="1325563"/>
          </a:xfrm>
        </p:spPr>
        <p:txBody>
          <a:bodyPr/>
          <a:lstStyle/>
          <a:p>
            <a:r>
              <a:rPr lang="fr-FR" dirty="0" smtClean="0"/>
              <a:t>La</a:t>
            </a:r>
            <a:r>
              <a:rPr lang="zh-TW" altLang="fr-FR" dirty="0" smtClean="0"/>
              <a:t> </a:t>
            </a:r>
            <a:r>
              <a:rPr lang="fr-FR" dirty="0" smtClean="0"/>
              <a:t>feuille </a:t>
            </a:r>
            <a:r>
              <a:rPr lang="fr-FR" dirty="0" smtClean="0"/>
              <a:t>de </a:t>
            </a:r>
            <a:r>
              <a:rPr lang="fr-FR" dirty="0" smtClean="0"/>
              <a:t>réponses</a:t>
            </a:r>
            <a:r>
              <a:rPr lang="zh-TW" altLang="fr-FR" dirty="0" smtClean="0"/>
              <a:t>   答案卡樣本</a:t>
            </a:r>
            <a:endParaRPr lang="fr-FR" dirty="0"/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0959" y="1329911"/>
            <a:ext cx="9427211" cy="54055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3637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Pour chaque question, il y a deux lignes de réponses:</a:t>
            </a:r>
          </a:p>
          <a:p>
            <a:pPr lvl="1"/>
            <a:r>
              <a:rPr lang="fr-FR" dirty="0" smtClean="0"/>
              <a:t>Des réponses en cases </a:t>
            </a:r>
            <a:r>
              <a:rPr lang="fr-FR" b="1" u="sng" dirty="0" smtClean="0"/>
              <a:t>carrées</a:t>
            </a:r>
          </a:p>
          <a:p>
            <a:pPr lvl="1"/>
            <a:r>
              <a:rPr lang="fr-FR" dirty="0" smtClean="0"/>
              <a:t>Des réponses en cases </a:t>
            </a:r>
            <a:r>
              <a:rPr lang="fr-FR" b="1" u="sng" dirty="0" smtClean="0"/>
              <a:t>rondes</a:t>
            </a:r>
          </a:p>
          <a:p>
            <a:r>
              <a:rPr lang="zh-TW" altLang="fr-FR" dirty="0"/>
              <a:t>一題兩</a:t>
            </a:r>
            <a:r>
              <a:rPr lang="zh-TW" altLang="fr-FR" dirty="0" smtClean="0"/>
              <a:t>行答案</a:t>
            </a:r>
            <a:endParaRPr lang="fr-FR" altLang="zh-TW" dirty="0" smtClean="0"/>
          </a:p>
          <a:p>
            <a:pPr lvl="1"/>
            <a:r>
              <a:rPr lang="zh-TW" altLang="fr-FR" dirty="0"/>
              <a:t>四方</a:t>
            </a:r>
            <a:r>
              <a:rPr lang="zh-TW" altLang="fr-FR" dirty="0" smtClean="0"/>
              <a:t>型 </a:t>
            </a:r>
            <a:r>
              <a:rPr lang="fr-FR" altLang="zh-TW" dirty="0" smtClean="0"/>
              <a:t>(</a:t>
            </a:r>
            <a:r>
              <a:rPr lang="zh-TW" altLang="fr-FR" dirty="0" smtClean="0"/>
              <a:t>上</a:t>
            </a:r>
            <a:r>
              <a:rPr lang="fr-FR" altLang="zh-TW" dirty="0" smtClean="0"/>
              <a:t>)</a:t>
            </a:r>
          </a:p>
          <a:p>
            <a:pPr lvl="1"/>
            <a:r>
              <a:rPr lang="zh-TW" altLang="fr-FR" dirty="0"/>
              <a:t>圓型</a:t>
            </a:r>
            <a:r>
              <a:rPr lang="zh-TW" altLang="fr-FR" dirty="0" smtClean="0"/>
              <a:t> </a:t>
            </a:r>
            <a:r>
              <a:rPr lang="fr-FR" altLang="zh-TW" dirty="0" smtClean="0"/>
              <a:t>(</a:t>
            </a:r>
            <a:r>
              <a:rPr lang="zh-TW" altLang="fr-FR" dirty="0" smtClean="0"/>
              <a:t>下</a:t>
            </a:r>
            <a:r>
              <a:rPr lang="fr-FR" altLang="zh-TW" dirty="0" smtClean="0"/>
              <a:t>)</a:t>
            </a:r>
            <a:endParaRPr lang="fr-FR" dirty="0"/>
          </a:p>
        </p:txBody>
      </p:sp>
      <p:sp>
        <p:nvSpPr>
          <p:cNvPr id="4" name="Titre 1"/>
          <p:cNvSpPr>
            <a:spLocks noGrp="1"/>
          </p:cNvSpPr>
          <p:nvPr>
            <p:ph type="title"/>
          </p:nvPr>
        </p:nvSpPr>
        <p:spPr>
          <a:xfrm>
            <a:off x="838200" y="242576"/>
            <a:ext cx="10515600" cy="1325563"/>
          </a:xfrm>
        </p:spPr>
        <p:txBody>
          <a:bodyPr/>
          <a:lstStyle/>
          <a:p>
            <a:r>
              <a:rPr lang="fr-FR" dirty="0"/>
              <a:t>La</a:t>
            </a:r>
            <a:r>
              <a:rPr lang="zh-TW" altLang="fr-FR" dirty="0"/>
              <a:t> </a:t>
            </a:r>
            <a:r>
              <a:rPr lang="fr-FR" dirty="0"/>
              <a:t>feuille de réponses</a:t>
            </a:r>
            <a:r>
              <a:rPr lang="zh-TW" altLang="fr-FR" dirty="0"/>
              <a:t>   答案</a:t>
            </a:r>
            <a:r>
              <a:rPr lang="zh-TW" altLang="fr-FR" dirty="0" smtClean="0"/>
              <a:t>卡</a:t>
            </a:r>
            <a:endParaRPr lang="fr-FR" dirty="0"/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584" t="16709" r="28304" b="17786"/>
          <a:stretch/>
        </p:blipFill>
        <p:spPr>
          <a:xfrm>
            <a:off x="5788058" y="2526383"/>
            <a:ext cx="5147035" cy="35022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0256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88157" y="1825625"/>
            <a:ext cx="10793690" cy="4351338"/>
          </a:xfrm>
        </p:spPr>
        <p:txBody>
          <a:bodyPr/>
          <a:lstStyle/>
          <a:p>
            <a:r>
              <a:rPr lang="fr-FR" dirty="0" smtClean="0"/>
              <a:t>Les candidats répondent en cochant les cases </a:t>
            </a:r>
            <a:r>
              <a:rPr lang="fr-FR" b="1" u="sng" dirty="0" smtClean="0"/>
              <a:t>carrées</a:t>
            </a:r>
            <a:r>
              <a:rPr lang="fr-FR" dirty="0" smtClean="0"/>
              <a:t> dans la 1</a:t>
            </a:r>
            <a:r>
              <a:rPr lang="fr-FR" baseline="30000" dirty="0" smtClean="0"/>
              <a:t>ère</a:t>
            </a:r>
            <a:r>
              <a:rPr lang="fr-FR" dirty="0" smtClean="0"/>
              <a:t> ligne</a:t>
            </a:r>
            <a:endParaRPr lang="fr-FR" b="1" u="sng" dirty="0" smtClean="0"/>
          </a:p>
          <a:p>
            <a:pPr lvl="1"/>
            <a:r>
              <a:rPr lang="fr-FR" dirty="0" smtClean="0"/>
              <a:t>Exemple: le candidat coche la réponse B</a:t>
            </a:r>
          </a:p>
          <a:p>
            <a:endParaRPr lang="fr-FR" dirty="0" smtClean="0"/>
          </a:p>
          <a:p>
            <a:r>
              <a:rPr lang="zh-TW" altLang="fr-FR" dirty="0"/>
              <a:t>需要勾</a:t>
            </a:r>
            <a:r>
              <a:rPr lang="zh-TW" altLang="fr-FR" dirty="0" smtClean="0"/>
              <a:t>選</a:t>
            </a:r>
            <a:r>
              <a:rPr lang="zh-TW" altLang="fr-FR" b="1" dirty="0" smtClean="0"/>
              <a:t>第一行的四方型答案</a:t>
            </a:r>
            <a:endParaRPr lang="fr-FR" altLang="zh-TW" b="1" dirty="0" smtClean="0"/>
          </a:p>
          <a:p>
            <a:pPr lvl="1"/>
            <a:r>
              <a:rPr lang="zh-TW" altLang="fr-FR" dirty="0" smtClean="0"/>
              <a:t>舉例</a:t>
            </a:r>
            <a:r>
              <a:rPr lang="fr-FR" altLang="zh-TW" dirty="0" smtClean="0"/>
              <a:t>:</a:t>
            </a:r>
            <a:r>
              <a:rPr lang="zh-TW" altLang="fr-FR" dirty="0" smtClean="0"/>
              <a:t> 你認為答案</a:t>
            </a:r>
            <a:r>
              <a:rPr lang="fr-FR" altLang="zh-TW" dirty="0" smtClean="0"/>
              <a:t>=B, </a:t>
            </a:r>
            <a:r>
              <a:rPr lang="zh-TW" altLang="fr-FR" dirty="0" smtClean="0"/>
              <a:t>你勾選上行</a:t>
            </a:r>
            <a:r>
              <a:rPr lang="fr-FR" altLang="zh-TW" dirty="0" smtClean="0"/>
              <a:t>B</a:t>
            </a:r>
            <a:endParaRPr lang="fr-FR" dirty="0"/>
          </a:p>
        </p:txBody>
      </p:sp>
      <p:sp>
        <p:nvSpPr>
          <p:cNvPr id="4" name="Titre 1"/>
          <p:cNvSpPr>
            <a:spLocks noGrp="1"/>
          </p:cNvSpPr>
          <p:nvPr>
            <p:ph type="title"/>
          </p:nvPr>
        </p:nvSpPr>
        <p:spPr>
          <a:xfrm>
            <a:off x="838200" y="242576"/>
            <a:ext cx="10515600" cy="1325563"/>
          </a:xfrm>
        </p:spPr>
        <p:txBody>
          <a:bodyPr/>
          <a:lstStyle/>
          <a:p>
            <a:r>
              <a:rPr lang="fr-FR" dirty="0"/>
              <a:t>La</a:t>
            </a:r>
            <a:r>
              <a:rPr lang="zh-TW" altLang="fr-FR" dirty="0"/>
              <a:t> </a:t>
            </a:r>
            <a:r>
              <a:rPr lang="fr-FR" dirty="0"/>
              <a:t>feuille de réponses</a:t>
            </a:r>
            <a:r>
              <a:rPr lang="zh-TW" altLang="fr-FR" dirty="0"/>
              <a:t>   答案卡</a:t>
            </a:r>
            <a:endParaRPr lang="fr-FR" dirty="0"/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367" t="11895" r="28490" b="16948"/>
          <a:stretch/>
        </p:blipFill>
        <p:spPr>
          <a:xfrm>
            <a:off x="6268824" y="2828042"/>
            <a:ext cx="4440026" cy="32051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9358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Pour </a:t>
            </a:r>
            <a:r>
              <a:rPr lang="fr-FR" u="sng" dirty="0" smtClean="0"/>
              <a:t>modifier</a:t>
            </a:r>
            <a:r>
              <a:rPr lang="fr-FR" dirty="0" smtClean="0"/>
              <a:t> une réponse, le candidat coche une case </a:t>
            </a:r>
            <a:r>
              <a:rPr lang="fr-FR" b="1" u="sng" dirty="0" smtClean="0"/>
              <a:t>ronde</a:t>
            </a:r>
            <a:r>
              <a:rPr lang="fr-FR" dirty="0" smtClean="0"/>
              <a:t> dans la 2</a:t>
            </a:r>
            <a:r>
              <a:rPr lang="fr-FR" baseline="30000" dirty="0" smtClean="0"/>
              <a:t>ème</a:t>
            </a:r>
            <a:r>
              <a:rPr lang="fr-FR" dirty="0" smtClean="0"/>
              <a:t> ligne</a:t>
            </a:r>
          </a:p>
          <a:p>
            <a:pPr lvl="1"/>
            <a:r>
              <a:rPr lang="fr-FR" dirty="0" smtClean="0"/>
              <a:t>Exemple: le candidat modifie sa réponse et coche la réponse </a:t>
            </a:r>
            <a:r>
              <a:rPr lang="fr-FR" dirty="0" smtClean="0"/>
              <a:t>A</a:t>
            </a:r>
          </a:p>
          <a:p>
            <a:pPr lvl="1"/>
            <a:endParaRPr lang="fr-FR" dirty="0"/>
          </a:p>
          <a:p>
            <a:r>
              <a:rPr lang="zh-TW" altLang="fr-FR" dirty="0" smtClean="0"/>
              <a:t>若需要</a:t>
            </a:r>
            <a:r>
              <a:rPr lang="zh-TW" altLang="fr-FR" b="1" dirty="0" smtClean="0"/>
              <a:t>更改</a:t>
            </a:r>
            <a:r>
              <a:rPr lang="zh-TW" altLang="fr-FR" dirty="0" smtClean="0"/>
              <a:t>答案</a:t>
            </a:r>
            <a:r>
              <a:rPr lang="fr-FR" altLang="zh-TW" dirty="0" smtClean="0"/>
              <a:t>,</a:t>
            </a:r>
            <a:r>
              <a:rPr lang="zh-TW" altLang="fr-FR" dirty="0" smtClean="0"/>
              <a:t> 就勾選</a:t>
            </a:r>
            <a:r>
              <a:rPr lang="zh-TW" altLang="fr-FR" b="1" dirty="0" smtClean="0"/>
              <a:t>下行答案</a:t>
            </a:r>
            <a:endParaRPr lang="fr-FR" altLang="zh-TW" dirty="0" smtClean="0"/>
          </a:p>
          <a:p>
            <a:pPr lvl="1"/>
            <a:r>
              <a:rPr lang="zh-TW" altLang="fr-FR" dirty="0" smtClean="0"/>
              <a:t>舉例</a:t>
            </a:r>
            <a:r>
              <a:rPr lang="fr-FR" altLang="zh-TW" dirty="0" smtClean="0"/>
              <a:t>:</a:t>
            </a:r>
            <a:r>
              <a:rPr lang="zh-TW" altLang="fr-FR" dirty="0" smtClean="0"/>
              <a:t> 要改成</a:t>
            </a:r>
            <a:r>
              <a:rPr lang="fr-FR" altLang="zh-TW" dirty="0" smtClean="0"/>
              <a:t>A, </a:t>
            </a:r>
            <a:r>
              <a:rPr lang="zh-TW" altLang="fr-FR" dirty="0" smtClean="0"/>
              <a:t>勾選下行</a:t>
            </a:r>
            <a:r>
              <a:rPr lang="fr-FR" altLang="zh-TW" dirty="0" smtClean="0"/>
              <a:t>A</a:t>
            </a:r>
            <a:r>
              <a:rPr lang="zh-TW" altLang="fr-FR" dirty="0" smtClean="0"/>
              <a:t>答案</a:t>
            </a:r>
            <a:endParaRPr lang="fr-FR" dirty="0" smtClean="0"/>
          </a:p>
          <a:p>
            <a:pPr lvl="1"/>
            <a:endParaRPr lang="fr-FR" dirty="0"/>
          </a:p>
        </p:txBody>
      </p:sp>
      <p:sp>
        <p:nvSpPr>
          <p:cNvPr id="4" name="Titre 1"/>
          <p:cNvSpPr>
            <a:spLocks noGrp="1"/>
          </p:cNvSpPr>
          <p:nvPr>
            <p:ph type="title"/>
          </p:nvPr>
        </p:nvSpPr>
        <p:spPr>
          <a:xfrm>
            <a:off x="838200" y="242576"/>
            <a:ext cx="10515600" cy="1325563"/>
          </a:xfrm>
        </p:spPr>
        <p:txBody>
          <a:bodyPr/>
          <a:lstStyle/>
          <a:p>
            <a:r>
              <a:rPr lang="fr-FR" dirty="0"/>
              <a:t>La</a:t>
            </a:r>
            <a:r>
              <a:rPr lang="zh-TW" altLang="fr-FR" dirty="0"/>
              <a:t> </a:t>
            </a:r>
            <a:r>
              <a:rPr lang="fr-FR" dirty="0"/>
              <a:t>feuille de réponses</a:t>
            </a:r>
            <a:r>
              <a:rPr lang="zh-TW" altLang="fr-FR" dirty="0"/>
              <a:t>   答案卡</a:t>
            </a:r>
            <a:endParaRPr lang="fr-FR" dirty="0"/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460" t="16708" r="29803" b="15902"/>
          <a:stretch/>
        </p:blipFill>
        <p:spPr>
          <a:xfrm>
            <a:off x="7456603" y="3261675"/>
            <a:ext cx="4298622" cy="30354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1898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fr-FR" u="sng" dirty="0" smtClean="0"/>
              <a:t>Une seule réponse est validée</a:t>
            </a:r>
            <a:r>
              <a:rPr lang="fr-FR" dirty="0" smtClean="0"/>
              <a:t>; </a:t>
            </a:r>
            <a:r>
              <a:rPr lang="fr-FR" dirty="0" smtClean="0"/>
              <a:t>si </a:t>
            </a:r>
            <a:r>
              <a:rPr lang="fr-FR" dirty="0" smtClean="0"/>
              <a:t>vous avez modifié votre </a:t>
            </a:r>
            <a:r>
              <a:rPr lang="fr-FR" dirty="0" smtClean="0"/>
              <a:t>réponse, c’est la réponse </a:t>
            </a:r>
            <a:r>
              <a:rPr lang="fr-FR" b="1" u="sng" dirty="0" smtClean="0"/>
              <a:t>en case ronde</a:t>
            </a:r>
            <a:r>
              <a:rPr lang="fr-FR" dirty="0" smtClean="0"/>
              <a:t>, de la 2</a:t>
            </a:r>
            <a:r>
              <a:rPr lang="fr-FR" baseline="30000" dirty="0" smtClean="0"/>
              <a:t>ème</a:t>
            </a:r>
            <a:r>
              <a:rPr lang="fr-FR" dirty="0" smtClean="0"/>
              <a:t> ligne, qui est validée</a:t>
            </a:r>
            <a:r>
              <a:rPr lang="fr-FR" dirty="0" smtClean="0"/>
              <a:t>.</a:t>
            </a:r>
          </a:p>
          <a:p>
            <a:pPr algn="just"/>
            <a:endParaRPr lang="fr-FR" dirty="0"/>
          </a:p>
          <a:p>
            <a:pPr algn="just"/>
            <a:r>
              <a:rPr lang="zh-TW" altLang="fr-FR" dirty="0" smtClean="0"/>
              <a:t>上行</a:t>
            </a:r>
            <a:r>
              <a:rPr lang="fr-FR" altLang="zh-TW" dirty="0" smtClean="0"/>
              <a:t>B</a:t>
            </a:r>
            <a:r>
              <a:rPr lang="zh-TW" altLang="fr-FR" dirty="0" smtClean="0"/>
              <a:t>答案無效</a:t>
            </a:r>
            <a:r>
              <a:rPr lang="fr-FR" altLang="zh-TW" dirty="0" smtClean="0"/>
              <a:t>,</a:t>
            </a:r>
            <a:r>
              <a:rPr lang="zh-TW" altLang="fr-FR" dirty="0" smtClean="0"/>
              <a:t> 下行</a:t>
            </a:r>
            <a:r>
              <a:rPr lang="fr-FR" altLang="zh-TW" dirty="0" smtClean="0"/>
              <a:t>A</a:t>
            </a:r>
            <a:r>
              <a:rPr lang="zh-TW" altLang="fr-FR" dirty="0" smtClean="0"/>
              <a:t>答案有效</a:t>
            </a:r>
            <a:endParaRPr lang="fr-FR" dirty="0" smtClean="0"/>
          </a:p>
        </p:txBody>
      </p:sp>
      <p:sp>
        <p:nvSpPr>
          <p:cNvPr id="4" name="Titre 1"/>
          <p:cNvSpPr>
            <a:spLocks noGrp="1"/>
          </p:cNvSpPr>
          <p:nvPr>
            <p:ph type="title"/>
          </p:nvPr>
        </p:nvSpPr>
        <p:spPr>
          <a:xfrm>
            <a:off x="838200" y="242576"/>
            <a:ext cx="10515600" cy="1325563"/>
          </a:xfrm>
        </p:spPr>
        <p:txBody>
          <a:bodyPr/>
          <a:lstStyle/>
          <a:p>
            <a:r>
              <a:rPr lang="fr-FR" dirty="0"/>
              <a:t>La</a:t>
            </a:r>
            <a:r>
              <a:rPr lang="zh-TW" altLang="fr-FR" dirty="0"/>
              <a:t> </a:t>
            </a:r>
            <a:r>
              <a:rPr lang="fr-FR" dirty="0"/>
              <a:t>feuille de réponses</a:t>
            </a:r>
            <a:r>
              <a:rPr lang="zh-TW" altLang="fr-FR" dirty="0"/>
              <a:t>   答案卡</a:t>
            </a:r>
            <a:endParaRPr lang="fr-FR" dirty="0"/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833" t="18383" r="32896" b="15693"/>
          <a:stretch/>
        </p:blipFill>
        <p:spPr>
          <a:xfrm>
            <a:off x="7852527" y="3289954"/>
            <a:ext cx="3346515" cy="2969444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4430598" y="5260156"/>
            <a:ext cx="3487918" cy="829559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zh-TW" altLang="fr-FR" sz="3600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    你</a:t>
            </a:r>
            <a:r>
              <a:rPr lang="zh-TW" altLang="fr-FR" sz="3600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的</a:t>
            </a:r>
            <a:r>
              <a:rPr lang="zh-TW" altLang="fr-FR" sz="3600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答案 </a:t>
            </a:r>
            <a:r>
              <a:rPr lang="fr-FR" altLang="zh-TW" sz="3600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=</a:t>
            </a:r>
            <a:r>
              <a:rPr lang="zh-TW" altLang="fr-FR" sz="3600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 </a:t>
            </a:r>
            <a:r>
              <a:rPr lang="fr-FR" altLang="zh-TW" sz="3600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A</a:t>
            </a:r>
            <a:endParaRPr lang="fr-FR" sz="3600" dirty="0">
              <a:ln>
                <a:solidFill>
                  <a:schemeClr val="tx1"/>
                </a:solidFill>
              </a:ln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6141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226242" y="94267"/>
            <a:ext cx="4015820" cy="3996966"/>
          </a:xfrm>
        </p:spPr>
        <p:txBody>
          <a:bodyPr>
            <a:normAutofit fontScale="90000"/>
          </a:bodyPr>
          <a:lstStyle/>
          <a:p>
            <a:pPr algn="l"/>
            <a:r>
              <a:rPr lang="fr-FR" sz="3600" i="1" dirty="0" smtClean="0"/>
              <a:t>ATTENTION!</a:t>
            </a:r>
            <a:br>
              <a:rPr lang="fr-FR" sz="3600" i="1" dirty="0" smtClean="0"/>
            </a:br>
            <a:r>
              <a:rPr lang="fr-FR" sz="3600" i="1" dirty="0" smtClean="0"/>
              <a:t>L’ordre des questions est de haut en bas, puis de gauche à droite</a:t>
            </a:r>
            <a:r>
              <a:rPr lang="fr-FR" sz="3600" i="1" dirty="0" smtClean="0"/>
              <a:t>!</a:t>
            </a:r>
            <a:br>
              <a:rPr lang="fr-FR" sz="3600" i="1" dirty="0" smtClean="0"/>
            </a:br>
            <a:r>
              <a:rPr lang="fr-FR" sz="3600" i="1" dirty="0"/>
              <a:t/>
            </a:r>
            <a:br>
              <a:rPr lang="fr-FR" sz="3600" i="1" dirty="0"/>
            </a:br>
            <a:r>
              <a:rPr lang="zh-TW" altLang="fr-FR" sz="3600" i="1" dirty="0" smtClean="0"/>
              <a:t>注意 </a:t>
            </a:r>
            <a:r>
              <a:rPr lang="fr-FR" altLang="zh-TW" sz="3600" i="1" dirty="0" smtClean="0"/>
              <a:t>!</a:t>
            </a:r>
            <a:br>
              <a:rPr lang="fr-FR" altLang="zh-TW" sz="3600" i="1" dirty="0" smtClean="0"/>
            </a:br>
            <a:r>
              <a:rPr lang="zh-TW" altLang="fr-FR" sz="3600" i="1" dirty="0" smtClean="0"/>
              <a:t>答案順序從</a:t>
            </a:r>
            <a:r>
              <a:rPr lang="zh-TW" altLang="fr-FR" sz="3600" b="1" i="1" dirty="0" smtClean="0"/>
              <a:t>上往下</a:t>
            </a:r>
            <a:r>
              <a:rPr lang="fr-FR" altLang="zh-TW" sz="3600" i="1" dirty="0" smtClean="0"/>
              <a:t>, </a:t>
            </a:r>
            <a:r>
              <a:rPr lang="zh-TW" altLang="fr-FR" sz="3600" i="1" dirty="0" smtClean="0"/>
              <a:t>然後從左往右</a:t>
            </a:r>
            <a:endParaRPr lang="fr-FR" sz="3600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72000" y="0"/>
            <a:ext cx="4320000" cy="2425164"/>
          </a:xfrm>
          <a:prstGeom prst="rect">
            <a:avLst/>
          </a:prstGeom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874359"/>
            <a:ext cx="4320000" cy="1894070"/>
          </a:xfrm>
          <a:prstGeom prst="rect">
            <a:avLst/>
          </a:prstGeom>
        </p:spPr>
      </p:pic>
      <p:pic>
        <p:nvPicPr>
          <p:cNvPr id="7" name="Imag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83857" y="2257704"/>
            <a:ext cx="2702020" cy="4293909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8" name="Image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611862" y="3283978"/>
            <a:ext cx="4425174" cy="3267635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4101313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82</TotalTime>
  <Words>263</Words>
  <Application>Microsoft Office PowerPoint</Application>
  <PresentationFormat>Grand écran</PresentationFormat>
  <Paragraphs>30</Paragraphs>
  <Slides>7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12" baseType="lpstr">
      <vt:lpstr>新細明體</vt:lpstr>
      <vt:lpstr>Arial</vt:lpstr>
      <vt:lpstr>Calibri</vt:lpstr>
      <vt:lpstr>Calibri Light</vt:lpstr>
      <vt:lpstr>Thème Office</vt:lpstr>
      <vt:lpstr>TCF Feuille de réponses 答案卡</vt:lpstr>
      <vt:lpstr>La feuille de réponses   答案卡樣本</vt:lpstr>
      <vt:lpstr>La feuille de réponses   答案卡</vt:lpstr>
      <vt:lpstr>La feuille de réponses   答案卡</vt:lpstr>
      <vt:lpstr>La feuille de réponses   答案卡</vt:lpstr>
      <vt:lpstr>La feuille de réponses   答案卡</vt:lpstr>
      <vt:lpstr>ATTENTION! L’ordre des questions est de haut en bas, puis de gauche à droite!  注意 ! 答案順序從上往下, 然後從左往右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TCF Nouvelle feuille de réponses</dc:title>
  <dc:creator>Wenzao</dc:creator>
  <cp:lastModifiedBy>Wenzao</cp:lastModifiedBy>
  <cp:revision>24</cp:revision>
  <dcterms:created xsi:type="dcterms:W3CDTF">2024-01-25T09:34:01Z</dcterms:created>
  <dcterms:modified xsi:type="dcterms:W3CDTF">2024-01-30T03:10:44Z</dcterms:modified>
</cp:coreProperties>
</file>